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Inter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Inter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2.png>
</file>

<file path=ppt/media/image3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560207ab6e_0_28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g2560207ab6e_0_28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g2560207ab6e_0_28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9cb922a79_1_114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249cb922a79_1_114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249cb922a79_1_114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49cb922a79_1_121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g249cb922a79_1_121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249cb922a79_1_121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49cb922a79_1_135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g249cb922a79_1_135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249cb922a79_1_135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49cb922a79_1_143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g249cb922a79_1_143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249cb922a79_1_143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49cb922a79_1_166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g249cb922a79_1_166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249cb922a79_1_166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49cb922a79_1_11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g249cb922a79_1_11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g249cb922a79_1_11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49cb922a79_1_20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249cb922a79_1_20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g249cb922a79_1_20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49cb922a79_1_29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g249cb922a79_1_29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249cb922a79_1_29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49cb922a79_1_50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249cb922a79_1_50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249cb922a79_1_50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49cb922a79_1_57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g249cb922a79_1_57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249cb922a79_1_57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49cb922a79_1_69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g249cb922a79_1_69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249cb922a79_1_69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49cb922a79_1_81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249cb922a79_1_81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249cb922a79_1_81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49cb922a79_1_97:notes"/>
          <p:cNvSpPr/>
          <p:nvPr>
            <p:ph idx="2" type="sldImg"/>
          </p:nvPr>
        </p:nvSpPr>
        <p:spPr>
          <a:xfrm>
            <a:off x="914400" y="1143000"/>
            <a:ext cx="73152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249cb922a79_1_97:notes"/>
          <p:cNvSpPr txBox="1"/>
          <p:nvPr>
            <p:ph idx="1" type="body"/>
          </p:nvPr>
        </p:nvSpPr>
        <p:spPr>
          <a:xfrm>
            <a:off x="914400" y="4400550"/>
            <a:ext cx="73152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249cb922a79_1_97:notes"/>
          <p:cNvSpPr txBox="1"/>
          <p:nvPr>
            <p:ph idx="12" type="sldNum"/>
          </p:nvPr>
        </p:nvSpPr>
        <p:spPr>
          <a:xfrm>
            <a:off x="5179484" y="8685213"/>
            <a:ext cx="39624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 1">
  <p:cSld name="Титульный слайд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55" name="Google Shape;55;p14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6.jpg"/><Relationship Id="rId6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C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/>
          <p:nvPr/>
        </p:nvSpPr>
        <p:spPr>
          <a:xfrm>
            <a:off x="476250" y="939501"/>
            <a:ext cx="3708300" cy="17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ru" sz="3800"/>
              <a:t>Исследование: сегментация изображений</a:t>
            </a:r>
            <a:endParaRPr b="0" i="0" sz="3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5"/>
          <p:cNvSpPr/>
          <p:nvPr/>
        </p:nvSpPr>
        <p:spPr>
          <a:xfrm>
            <a:off x="476250" y="2848000"/>
            <a:ext cx="32274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Inter"/>
                <a:ea typeface="Inter"/>
                <a:cs typeface="Inter"/>
                <a:sym typeface="Inter"/>
              </a:rPr>
              <a:t>JMLC AI Talent Club / Фомин Евгений</a:t>
            </a:r>
            <a:endParaRPr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https://pitch-assets-ccb95893-de3f-4266-973c-20049231b248.s3.eu-west-1.amazonaws.com/a5c40d53-4e0d-4f44-9ae8-c5e406dccd80?pitch-bytes=2984&amp;pitch-content-type=image%2Fsvg%2Bxml" id="63" name="Google Shape;6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2435" y="4530300"/>
            <a:ext cx="1674809" cy="1377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pitch-assets-ccb95893-de3f-4266-973c-20049231b248.s3.eu-west-1.amazonaws.com/eec22bbc-fe01-4bc0-8ced-99f7d0962966?pitch-bytes=4899&amp;pitch-content-type=image%2Fsvg%2Bxml" id="64" name="Google Shape;64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1002" y="4476758"/>
            <a:ext cx="707491" cy="19137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5"/>
          <p:cNvPicPr preferRelativeResize="0"/>
          <p:nvPr/>
        </p:nvPicPr>
        <p:blipFill rotWithShape="1">
          <a:blip r:embed="rId5">
            <a:alphaModFix/>
          </a:blip>
          <a:srcRect b="0" l="7798" r="7798" t="0"/>
          <a:stretch/>
        </p:blipFill>
        <p:spPr>
          <a:xfrm>
            <a:off x="5394025" y="667225"/>
            <a:ext cx="2774350" cy="33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6250" y="320900"/>
            <a:ext cx="1536343" cy="4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FF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/>
          <p:nvPr/>
        </p:nvSpPr>
        <p:spPr>
          <a:xfrm>
            <a:off x="476208" y="3007225"/>
            <a:ext cx="6654000" cy="16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Самое важное скажите на этом слайде. Здесь можно давать выводы, цитаты или инсайты.</a:t>
            </a:r>
            <a:r>
              <a:rPr b="1" i="0" lang="ru" sz="2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Пояснение можно написать темнее. </a:t>
            </a:r>
            <a:endParaRPr i="0" sz="2625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83" name="Google Shape;183;p24"/>
          <p:cNvSpPr/>
          <p:nvPr/>
        </p:nvSpPr>
        <p:spPr>
          <a:xfrm>
            <a:off x="8004154" y="416825"/>
            <a:ext cx="6633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7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202</a:t>
            </a:r>
            <a:r>
              <a:rPr lang="ru" sz="1700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i="0" sz="1687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84" name="Google Shape;18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422" y="307125"/>
            <a:ext cx="1673574" cy="462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C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/>
          <p:nvPr/>
        </p:nvSpPr>
        <p:spPr>
          <a:xfrm>
            <a:off x="476250" y="906158"/>
            <a:ext cx="5566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Заголовок слайда</a:t>
            </a:r>
            <a:endParaRPr i="0" sz="2625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1" name="Google Shape;191;p25"/>
          <p:cNvSpPr/>
          <p:nvPr/>
        </p:nvSpPr>
        <p:spPr>
          <a:xfrm>
            <a:off x="476208" y="2644576"/>
            <a:ext cx="3867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Крупнейшая онлайн-магистратура по подготовке Middle ML-инженеров и AI-специалистов в рабочем процессе и культуре ИТ-компаний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5"/>
          <p:cNvSpPr/>
          <p:nvPr/>
        </p:nvSpPr>
        <p:spPr>
          <a:xfrm>
            <a:off x="476208" y="2431971"/>
            <a:ext cx="3867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  <a:endParaRPr i="0" sz="1200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3" name="Google Shape;193;p25"/>
          <p:cNvSpPr/>
          <p:nvPr/>
        </p:nvSpPr>
        <p:spPr>
          <a:xfrm>
            <a:off x="476208" y="3664650"/>
            <a:ext cx="38670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Подготовка на реальных задачах бизнеса в проектном треке с первого дня обучения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5"/>
          <p:cNvSpPr/>
          <p:nvPr/>
        </p:nvSpPr>
        <p:spPr>
          <a:xfrm>
            <a:off x="476208" y="3452046"/>
            <a:ext cx="3867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0</a:t>
            </a:r>
            <a:r>
              <a:rPr lang="ru" sz="1200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i="0" sz="1200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5" name="Google Shape;195;p25"/>
          <p:cNvSpPr/>
          <p:nvPr/>
        </p:nvSpPr>
        <p:spPr>
          <a:xfrm>
            <a:off x="4793081" y="0"/>
            <a:ext cx="4350900" cy="5143500"/>
          </a:xfrm>
          <a:prstGeom prst="roundRect">
            <a:avLst>
              <a:gd fmla="val -21016" name="adj"/>
            </a:avLst>
          </a:prstGeom>
          <a:solidFill>
            <a:srgbClr val="000000">
              <a:alpha val="40000"/>
            </a:srgbClr>
          </a:solidFill>
          <a:ln>
            <a:noFill/>
          </a:ln>
        </p:spPr>
        <p:txBody>
          <a:bodyPr anchorCtr="0" anchor="ctr" bIns="607200" lIns="241700" spcFirstLastPara="1" rIns="241700" wrap="square" tIns="60720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фото​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s://pitch-assets-ccb95893-de3f-4266-973c-20049231b248.s3.eu-west-1.amazonaws.com/85120e03-38a7-4c64-89af-295109b0753f?pitch-bytes=1881652&amp;pitch-content-type=image%2Fjpeg" id="196" name="Google Shape;196;p25"/>
          <p:cNvPicPr preferRelativeResize="0"/>
          <p:nvPr/>
        </p:nvPicPr>
        <p:blipFill rotWithShape="1">
          <a:blip r:embed="rId3">
            <a:alphaModFix/>
          </a:blip>
          <a:srcRect b="10865" l="33913" r="24934" t="16163"/>
          <a:stretch/>
        </p:blipFill>
        <p:spPr>
          <a:xfrm>
            <a:off x="4793081" y="0"/>
            <a:ext cx="435092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5"/>
          <p:cNvSpPr/>
          <p:nvPr/>
        </p:nvSpPr>
        <p:spPr>
          <a:xfrm>
            <a:off x="380593" y="4326797"/>
            <a:ext cx="1569300" cy="344400"/>
          </a:xfrm>
          <a:prstGeom prst="roundRect">
            <a:avLst>
              <a:gd fmla="val -265404" name="adj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5"/>
          <p:cNvSpPr/>
          <p:nvPr/>
        </p:nvSpPr>
        <p:spPr>
          <a:xfrm>
            <a:off x="476250" y="4404625"/>
            <a:ext cx="1356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Ключевая мысль</a:t>
            </a:r>
            <a:endParaRPr i="0" sz="1200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99" name="Google Shape;19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250" y="320900"/>
            <a:ext cx="1536343" cy="4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C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/>
          <p:nvPr/>
        </p:nvSpPr>
        <p:spPr>
          <a:xfrm>
            <a:off x="0" y="0"/>
            <a:ext cx="9144000" cy="5143500"/>
          </a:xfrm>
          <a:prstGeom prst="roundRect">
            <a:avLst>
              <a:gd fmla="val -17778" name="adj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607200" lIns="508000" spcFirstLastPara="1" rIns="508000" wrap="square" tIns="60720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фото​</a:t>
            </a:r>
            <a:endParaRPr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6" name="Google Shape;206;p26"/>
          <p:cNvSpPr/>
          <p:nvPr/>
        </p:nvSpPr>
        <p:spPr>
          <a:xfrm>
            <a:off x="380593" y="4326797"/>
            <a:ext cx="1569300" cy="344400"/>
          </a:xfrm>
          <a:prstGeom prst="roundRect">
            <a:avLst>
              <a:gd fmla="val -265404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6"/>
          <p:cNvSpPr/>
          <p:nvPr/>
        </p:nvSpPr>
        <p:spPr>
          <a:xfrm>
            <a:off x="476250" y="4404625"/>
            <a:ext cx="1356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Ключевая мысль</a:t>
            </a:r>
            <a:endParaRPr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8" name="Google Shape;20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422" y="307125"/>
            <a:ext cx="1673574" cy="462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C"/>
        </a:soli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4" name="Google Shape;214;p27"/>
          <p:cNvCxnSpPr/>
          <p:nvPr/>
        </p:nvCxnSpPr>
        <p:spPr>
          <a:xfrm>
            <a:off x="2636307" y="3494757"/>
            <a:ext cx="2213400" cy="0"/>
          </a:xfrm>
          <a:prstGeom prst="straightConnector1">
            <a:avLst/>
          </a:prstGeom>
          <a:solidFill>
            <a:srgbClr val="000000"/>
          </a:solidFill>
          <a:ln cap="flat" cmpd="sng" w="211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5" name="Google Shape;215;p27"/>
          <p:cNvCxnSpPr/>
          <p:nvPr/>
        </p:nvCxnSpPr>
        <p:spPr>
          <a:xfrm>
            <a:off x="4843468" y="3491617"/>
            <a:ext cx="2213400" cy="0"/>
          </a:xfrm>
          <a:prstGeom prst="straightConnector1">
            <a:avLst/>
          </a:prstGeom>
          <a:solidFill>
            <a:srgbClr val="000000"/>
          </a:solidFill>
          <a:ln cap="flat" cmpd="sng" w="211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6" name="Google Shape;216;p27"/>
          <p:cNvSpPr/>
          <p:nvPr/>
        </p:nvSpPr>
        <p:spPr>
          <a:xfrm>
            <a:off x="476250" y="1673096"/>
            <a:ext cx="5566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Название таймлайна</a:t>
            </a:r>
            <a:endParaRPr i="0" sz="2625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17" name="Google Shape;217;p27"/>
          <p:cNvSpPr/>
          <p:nvPr/>
        </p:nvSpPr>
        <p:spPr>
          <a:xfrm>
            <a:off x="8173388" y="416837"/>
            <a:ext cx="4941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lang="ru" sz="1700"/>
              <a:t>4</a:t>
            </a:r>
            <a:endParaRPr b="0" i="0" sz="16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8" name="Google Shape;218;p27"/>
          <p:cNvCxnSpPr/>
          <p:nvPr/>
        </p:nvCxnSpPr>
        <p:spPr>
          <a:xfrm>
            <a:off x="475843" y="3497897"/>
            <a:ext cx="2213400" cy="0"/>
          </a:xfrm>
          <a:prstGeom prst="straightConnector1">
            <a:avLst/>
          </a:prstGeom>
          <a:solidFill>
            <a:srgbClr val="000000"/>
          </a:solidFill>
          <a:ln cap="flat" cmpd="sng" w="211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9" name="Google Shape;219;p27"/>
          <p:cNvSpPr/>
          <p:nvPr/>
        </p:nvSpPr>
        <p:spPr>
          <a:xfrm>
            <a:off x="476250" y="3717492"/>
            <a:ext cx="17145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Подготовка на реальных задачах бизнеса в проектном треке с первого дня обучения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7"/>
          <p:cNvSpPr/>
          <p:nvPr/>
        </p:nvSpPr>
        <p:spPr>
          <a:xfrm>
            <a:off x="2634524" y="3717492"/>
            <a:ext cx="1715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Подготовка на реальных задачах бизнеса в проектном треке с первого дня обучения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7"/>
          <p:cNvSpPr/>
          <p:nvPr/>
        </p:nvSpPr>
        <p:spPr>
          <a:xfrm>
            <a:off x="4793914" y="3717492"/>
            <a:ext cx="17166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Подготовка на реальных задачах бизнеса в проектном треке с первого дня обучения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7"/>
          <p:cNvSpPr/>
          <p:nvPr/>
        </p:nvSpPr>
        <p:spPr>
          <a:xfrm>
            <a:off x="6954421" y="3717697"/>
            <a:ext cx="17142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Подготовка на реальных задачах бизнеса в проектном треке с первого дня обучения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7"/>
          <p:cNvSpPr/>
          <p:nvPr/>
        </p:nvSpPr>
        <p:spPr>
          <a:xfrm>
            <a:off x="476250" y="2967000"/>
            <a:ext cx="1714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2010</a:t>
            </a:r>
            <a:endParaRPr i="0" sz="2625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4" name="Google Shape;224;p27"/>
          <p:cNvSpPr/>
          <p:nvPr/>
        </p:nvSpPr>
        <p:spPr>
          <a:xfrm>
            <a:off x="2634666" y="2967175"/>
            <a:ext cx="1714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2013</a:t>
            </a:r>
            <a:endParaRPr i="0" sz="2625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5" name="Google Shape;225;p27"/>
          <p:cNvSpPr/>
          <p:nvPr/>
        </p:nvSpPr>
        <p:spPr>
          <a:xfrm>
            <a:off x="4793081" y="2967283"/>
            <a:ext cx="1714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2018</a:t>
            </a:r>
            <a:endParaRPr i="0" sz="2625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6" name="Google Shape;226;p27"/>
          <p:cNvSpPr/>
          <p:nvPr/>
        </p:nvSpPr>
        <p:spPr>
          <a:xfrm>
            <a:off x="6951497" y="2967391"/>
            <a:ext cx="1714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2023</a:t>
            </a:r>
            <a:endParaRPr i="0" sz="2625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27" name="Google Shape;227;p27"/>
          <p:cNvSpPr/>
          <p:nvPr/>
        </p:nvSpPr>
        <p:spPr>
          <a:xfrm>
            <a:off x="475843" y="3444878"/>
            <a:ext cx="105900" cy="1059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7"/>
          <p:cNvSpPr/>
          <p:nvPr/>
        </p:nvSpPr>
        <p:spPr>
          <a:xfrm>
            <a:off x="2636307" y="3441738"/>
            <a:ext cx="105900" cy="1059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7"/>
          <p:cNvSpPr/>
          <p:nvPr/>
        </p:nvSpPr>
        <p:spPr>
          <a:xfrm>
            <a:off x="6952593" y="3438598"/>
            <a:ext cx="105900" cy="105900"/>
          </a:xfrm>
          <a:prstGeom prst="ellipse">
            <a:avLst/>
          </a:prstGeom>
          <a:solidFill>
            <a:srgbClr val="884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7"/>
          <p:cNvSpPr/>
          <p:nvPr/>
        </p:nvSpPr>
        <p:spPr>
          <a:xfrm>
            <a:off x="4792129" y="3441738"/>
            <a:ext cx="105900" cy="1059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1" name="Google Shape;231;p27"/>
          <p:cNvCxnSpPr/>
          <p:nvPr/>
        </p:nvCxnSpPr>
        <p:spPr>
          <a:xfrm>
            <a:off x="7005223" y="3496259"/>
            <a:ext cx="1667100" cy="0"/>
          </a:xfrm>
          <a:prstGeom prst="straightConnector1">
            <a:avLst/>
          </a:prstGeom>
          <a:solidFill>
            <a:srgbClr val="000000"/>
          </a:solidFill>
          <a:ln cap="flat" cmpd="sng" w="21150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32" name="Google Shape;2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50" y="320900"/>
            <a:ext cx="1536343" cy="4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FF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/>
          <p:nvPr/>
        </p:nvSpPr>
        <p:spPr>
          <a:xfrm>
            <a:off x="476250" y="476250"/>
            <a:ext cx="6510000" cy="6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45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Контакты</a:t>
            </a:r>
            <a:endParaRPr i="0" sz="45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9" name="Google Shape;239;p28"/>
          <p:cNvSpPr/>
          <p:nvPr/>
        </p:nvSpPr>
        <p:spPr>
          <a:xfrm>
            <a:off x="2277553" y="1828350"/>
            <a:ext cx="2455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Имя Фамилия</a:t>
            </a:r>
            <a:endParaRPr i="0" sz="2625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0" name="Google Shape;240;p28"/>
          <p:cNvSpPr/>
          <p:nvPr/>
        </p:nvSpPr>
        <p:spPr>
          <a:xfrm>
            <a:off x="2324903" y="2304943"/>
            <a:ext cx="2455500" cy="18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3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Должность</a:t>
            </a:r>
            <a:endParaRPr b="0" i="0" sz="131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8"/>
          <p:cNvSpPr/>
          <p:nvPr/>
        </p:nvSpPr>
        <p:spPr>
          <a:xfrm>
            <a:off x="2324903" y="2598230"/>
            <a:ext cx="24555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8 800 888 80 00</a:t>
            </a:r>
            <a:endParaRPr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2" name="Google Shape;242;p28"/>
          <p:cNvSpPr/>
          <p:nvPr/>
        </p:nvSpPr>
        <p:spPr>
          <a:xfrm>
            <a:off x="2324903" y="2793161"/>
            <a:ext cx="24555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name.mail.com</a:t>
            </a:r>
            <a:endParaRPr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https://pitch-assets-ccb95893-de3f-4266-973c-20049231b248.s3.eu-west-1.amazonaws.com/0e85026a-008d-4f73-b555-d556e9b7acd4?pitch-bytes=4898&amp;pitch-content-type=image%2Fsvg%2Bxml" id="243" name="Google Shape;24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80574" y="4476231"/>
            <a:ext cx="707491" cy="19137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pitch-assets-ccb95893-de3f-4266-973c-20049231b248.s3.eu-west-1.amazonaws.com/efa381c9-5c10-4380-abee-d4f3f03ddc9d?pitch-bytes=3032&amp;pitch-content-type=image%2Fsvg%2Bxml" id="244" name="Google Shape;244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92007" y="4534270"/>
            <a:ext cx="1673573" cy="1375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250" y="4419750"/>
            <a:ext cx="1326484" cy="36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8"/>
          <p:cNvSpPr/>
          <p:nvPr/>
        </p:nvSpPr>
        <p:spPr>
          <a:xfrm>
            <a:off x="512750" y="1705050"/>
            <a:ext cx="1556400" cy="1401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Фото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FF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/>
        </p:nvSpPr>
        <p:spPr>
          <a:xfrm>
            <a:off x="476250" y="2258372"/>
            <a:ext cx="67395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ru" sz="2300">
                <a:solidFill>
                  <a:schemeClr val="lt1"/>
                </a:solidFill>
              </a:rPr>
              <a:t>Исследование: влияние архитектуры CNN и функции потерь при с</a:t>
            </a:r>
            <a:r>
              <a:rPr b="1" lang="ru" sz="2300">
                <a:solidFill>
                  <a:schemeClr val="lt1"/>
                </a:solidFill>
              </a:rPr>
              <a:t>егментации изображений </a:t>
            </a:r>
            <a:endParaRPr i="0" sz="3800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3" name="Google Shape;73;p16"/>
          <p:cNvSpPr/>
          <p:nvPr/>
        </p:nvSpPr>
        <p:spPr>
          <a:xfrm>
            <a:off x="476250" y="3569481"/>
            <a:ext cx="24555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</a:rPr>
              <a:t>JMLC / Фомин Евгений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s://pitch-assets-ccb95893-de3f-4266-973c-20049231b248.s3.eu-west-1.amazonaws.com/0e85026a-008d-4f73-b555-d556e9b7acd4?pitch-bytes=4898&amp;pitch-content-type=image%2Fsvg%2Bxml" id="74" name="Google Shape;7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80574" y="4476231"/>
            <a:ext cx="707491" cy="19137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pitch-assets-ccb95893-de3f-4266-973c-20049231b248.s3.eu-west-1.amazonaws.com/efa381c9-5c10-4380-abee-d4f3f03ddc9d?pitch-bytes=3032&amp;pitch-content-type=image%2Fsvg%2Bxml" id="75" name="Google Shape;75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92007" y="4534270"/>
            <a:ext cx="1673573" cy="13755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422" y="307125"/>
            <a:ext cx="1673574" cy="462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C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pitch-assets-ccb95893-de3f-4266-973c-20049231b248.s3.eu-west-1.amazonaws.com/ee435741-b793-4d75-9229-7b0241f18834?pitch-bytes=2140702&amp;pitch-content-type=image%2Fpng" id="82" name="Google Shape;82;p17"/>
          <p:cNvPicPr preferRelativeResize="0"/>
          <p:nvPr/>
        </p:nvPicPr>
        <p:blipFill rotWithShape="1">
          <a:blip r:embed="rId3">
            <a:alphaModFix/>
          </a:blip>
          <a:srcRect b="0" l="8126" r="155" t="4122"/>
          <a:stretch/>
        </p:blipFill>
        <p:spPr>
          <a:xfrm>
            <a:off x="0" y="18"/>
            <a:ext cx="9144003" cy="5143483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7"/>
          <p:cNvSpPr/>
          <p:nvPr/>
        </p:nvSpPr>
        <p:spPr>
          <a:xfrm>
            <a:off x="2600700" y="477516"/>
            <a:ext cx="3948000" cy="1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ru" sz="2300">
                <a:solidFill>
                  <a:schemeClr val="dk1"/>
                </a:solidFill>
              </a:rPr>
              <a:t>Исследование: влияние архитектуры CNN и функции потерь при сегментации изображений 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96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https://pitch-assets-ccb95893-de3f-4266-973c-20049231b248.s3.eu-west-1.amazonaws.com/3d62397f-9a66-4ec6-bd83-c89452b3ed16?pitch-bytes=4898&amp;pitch-content-type=image%2Fsvg%2Bxml" id="84" name="Google Shape;8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92096" y="2339335"/>
            <a:ext cx="524023" cy="14174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pitch-assets-ccb95893-de3f-4266-973c-20049231b248.s3.eu-west-1.amazonaws.com/10baacbc-ff1b-40ea-97d3-9246ddadd813?pitch-bytes=3032&amp;pitch-content-type=image%2Fsvg%2Bxml" id="85" name="Google Shape;85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67811" y="2375790"/>
            <a:ext cx="1281007" cy="105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60175" y="2277050"/>
            <a:ext cx="963548" cy="26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C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/>
          <p:nvPr/>
        </p:nvSpPr>
        <p:spPr>
          <a:xfrm>
            <a:off x="476208" y="1581699"/>
            <a:ext cx="3873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Крупнейшая онлайн-магистратура по подготовке Middle ML-инженеров и AI-специалистов в рабочем процессе и культуре ИТ-компаний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8"/>
          <p:cNvSpPr/>
          <p:nvPr/>
        </p:nvSpPr>
        <p:spPr>
          <a:xfrm>
            <a:off x="4793081" y="1581506"/>
            <a:ext cx="3869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Сообщество экспертов и менторов из индустрии, нацеленных на развитие талантов, с опытом проведения крупных онлайн-курсов по DS/ML​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8"/>
          <p:cNvSpPr/>
          <p:nvPr/>
        </p:nvSpPr>
        <p:spPr>
          <a:xfrm>
            <a:off x="473656" y="2387964"/>
            <a:ext cx="3873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Подготовка на реальных задачах бизнеса в проектном треке с первого дня обучения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476250" y="4475558"/>
            <a:ext cx="17145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талантливых менти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8"/>
          <p:cNvSpPr/>
          <p:nvPr/>
        </p:nvSpPr>
        <p:spPr>
          <a:xfrm>
            <a:off x="2634524" y="4475558"/>
            <a:ext cx="17157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менторов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8"/>
          <p:cNvSpPr/>
          <p:nvPr/>
        </p:nvSpPr>
        <p:spPr>
          <a:xfrm>
            <a:off x="4793914" y="4475558"/>
            <a:ext cx="17166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компаний-партнеров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8"/>
          <p:cNvSpPr/>
          <p:nvPr/>
        </p:nvSpPr>
        <p:spPr>
          <a:xfrm>
            <a:off x="6954421" y="4475764"/>
            <a:ext cx="17142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реальных проектов​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8"/>
          <p:cNvSpPr/>
          <p:nvPr/>
        </p:nvSpPr>
        <p:spPr>
          <a:xfrm>
            <a:off x="476250" y="3963192"/>
            <a:ext cx="1714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109</a:t>
            </a:r>
            <a:endParaRPr i="0" sz="2625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2634666" y="3963367"/>
            <a:ext cx="1714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30</a:t>
            </a:r>
            <a:endParaRPr i="0" sz="2625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1" name="Google Shape;101;p18"/>
          <p:cNvSpPr/>
          <p:nvPr/>
        </p:nvSpPr>
        <p:spPr>
          <a:xfrm>
            <a:off x="4793081" y="3963475"/>
            <a:ext cx="1714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15</a:t>
            </a:r>
            <a:endParaRPr i="0" sz="2625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6951497" y="3963583"/>
            <a:ext cx="1714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50</a:t>
            </a:r>
            <a:endParaRPr i="0" sz="2625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8173388" y="416837"/>
            <a:ext cx="4941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lang="ru" sz="1700"/>
              <a:t>4</a:t>
            </a:r>
            <a:endParaRPr b="0" i="0" sz="16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476250" y="906158"/>
            <a:ext cx="5566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Название слайда</a:t>
            </a:r>
            <a:endParaRPr i="0" sz="2625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333375" y="1579487"/>
            <a:ext cx="56400" cy="2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200" u="none" cap="none" strike="noStrike">
                <a:solidFill>
                  <a:srgbClr val="8843FF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333375" y="2388285"/>
            <a:ext cx="56400" cy="2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200" u="none" cap="none" strike="noStrike">
                <a:solidFill>
                  <a:srgbClr val="8843FF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4650015" y="1578879"/>
            <a:ext cx="56400" cy="2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200" u="none" cap="none" strike="noStrike">
                <a:solidFill>
                  <a:srgbClr val="8843FF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50" y="320900"/>
            <a:ext cx="1536343" cy="4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F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/>
          <p:nvPr/>
        </p:nvSpPr>
        <p:spPr>
          <a:xfrm>
            <a:off x="476250" y="2383023"/>
            <a:ext cx="66891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45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01.</a:t>
            </a:r>
            <a:endParaRPr i="0" sz="45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39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Большие презентации здорово делить на разделы</a:t>
            </a:r>
            <a:endParaRPr i="0" sz="39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5" name="Google Shape;115;p19"/>
          <p:cNvSpPr/>
          <p:nvPr/>
        </p:nvSpPr>
        <p:spPr>
          <a:xfrm>
            <a:off x="8173388" y="416837"/>
            <a:ext cx="4941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7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202</a:t>
            </a:r>
            <a:r>
              <a:rPr lang="ru" sz="1700">
                <a:solidFill>
                  <a:srgbClr val="FFFFFF"/>
                </a:solidFill>
              </a:rPr>
              <a:t>4</a:t>
            </a:r>
            <a:endParaRPr b="0" i="0" sz="16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422" y="307125"/>
            <a:ext cx="1673574" cy="462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C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/>
          <p:nvPr/>
        </p:nvSpPr>
        <p:spPr>
          <a:xfrm>
            <a:off x="380593" y="4326797"/>
            <a:ext cx="1569300" cy="344400"/>
          </a:xfrm>
          <a:prstGeom prst="roundRect">
            <a:avLst>
              <a:gd fmla="val -265404" name="adj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https://pitch-assets-ccb95893-de3f-4266-973c-20049231b248.s3.eu-west-1.amazonaws.com/6d1feeb5-c3db-48ad-b664-d83b08129826?pitch-bytes=379724&amp;pitch-content-type=image%2Fpng" id="123" name="Google Shape;12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05233" y="986769"/>
            <a:ext cx="6412486" cy="368456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/>
          <p:nvPr/>
        </p:nvSpPr>
        <p:spPr>
          <a:xfrm>
            <a:off x="476250" y="906158"/>
            <a:ext cx="5566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Название графика</a:t>
            </a:r>
            <a:endParaRPr i="0" sz="2625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5" name="Google Shape;125;p20"/>
          <p:cNvSpPr/>
          <p:nvPr/>
        </p:nvSpPr>
        <p:spPr>
          <a:xfrm>
            <a:off x="476208" y="1581699"/>
            <a:ext cx="3873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Текст слайда. Наверху есть несколько инструментов для создания красивых графиков разных видов. Хорошо, когда на слайде только 1 график.</a:t>
            </a:r>
            <a:endParaRPr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26" name="Google Shape;12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67968" y="1768485"/>
            <a:ext cx="3300600" cy="215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/>
          <p:nvPr/>
        </p:nvSpPr>
        <p:spPr>
          <a:xfrm>
            <a:off x="8089402" y="416825"/>
            <a:ext cx="5781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Inter"/>
                <a:ea typeface="Inter"/>
                <a:cs typeface="Inter"/>
                <a:sym typeface="Inter"/>
              </a:rPr>
              <a:t>2024</a:t>
            </a:r>
            <a:endParaRPr i="0" sz="1687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8" name="Google Shape;128;p20"/>
          <p:cNvSpPr/>
          <p:nvPr/>
        </p:nvSpPr>
        <p:spPr>
          <a:xfrm>
            <a:off x="476250" y="4404625"/>
            <a:ext cx="1356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Ключевая мысль</a:t>
            </a:r>
            <a:endParaRPr i="0" sz="1200" u="none" cap="none" strike="noStrike">
              <a:solidFill>
                <a:schemeClr val="lt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C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/>
          <p:nvPr/>
        </p:nvSpPr>
        <p:spPr>
          <a:xfrm>
            <a:off x="476250" y="906158"/>
            <a:ext cx="5566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Название слайда</a:t>
            </a:r>
            <a:endParaRPr i="0" sz="2625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5" name="Google Shape;135;p21"/>
          <p:cNvSpPr/>
          <p:nvPr/>
        </p:nvSpPr>
        <p:spPr>
          <a:xfrm>
            <a:off x="476208" y="1581699"/>
            <a:ext cx="3873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Либо 2 графика одного вида</a:t>
            </a:r>
            <a:endParaRPr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36" name="Google Shape;13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78831" y="3146836"/>
            <a:ext cx="3689700" cy="152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7262" y="3142812"/>
            <a:ext cx="3689700" cy="152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/>
          <p:nvPr/>
        </p:nvSpPr>
        <p:spPr>
          <a:xfrm>
            <a:off x="476208" y="2572634"/>
            <a:ext cx="3873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Название 1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1"/>
          <p:cNvSpPr/>
          <p:nvPr/>
        </p:nvSpPr>
        <p:spPr>
          <a:xfrm>
            <a:off x="4982419" y="2573304"/>
            <a:ext cx="38730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Название 2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8032578" y="416825"/>
            <a:ext cx="6348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0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7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202</a:t>
            </a:r>
            <a:r>
              <a:rPr lang="ru" sz="1700">
                <a:latin typeface="Inter"/>
                <a:ea typeface="Inter"/>
                <a:cs typeface="Inter"/>
                <a:sym typeface="Inter"/>
              </a:rPr>
              <a:t>4</a:t>
            </a:r>
            <a:endParaRPr i="0" sz="1687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250" y="320900"/>
            <a:ext cx="1536343" cy="4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C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/>
          <p:nvPr/>
        </p:nvSpPr>
        <p:spPr>
          <a:xfrm>
            <a:off x="476250" y="906158"/>
            <a:ext cx="5566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Заголовок слайда</a:t>
            </a:r>
            <a:endParaRPr i="0" sz="2625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8" name="Google Shape;148;p22"/>
          <p:cNvSpPr/>
          <p:nvPr/>
        </p:nvSpPr>
        <p:spPr>
          <a:xfrm>
            <a:off x="476208" y="2509129"/>
            <a:ext cx="24987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Крупнейшая онлайн-магистратура по подготовке Middle ML-инженеров и AI-специалистов в рабочем процессе и культуре ИТ-компаний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2"/>
          <p:cNvSpPr/>
          <p:nvPr/>
        </p:nvSpPr>
        <p:spPr>
          <a:xfrm>
            <a:off x="3322142" y="2508936"/>
            <a:ext cx="2492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Сообщество экспертов и менторов из индустрии, нацеленных на развитие талантов, с опытом проведения крупных онлайн-курсов по DS/ML​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22"/>
          <p:cNvSpPr/>
          <p:nvPr/>
        </p:nvSpPr>
        <p:spPr>
          <a:xfrm>
            <a:off x="476198" y="1662400"/>
            <a:ext cx="49611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3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Текстовые слайды лучше давать в виде коротких списков:</a:t>
            </a:r>
            <a:endParaRPr i="0" sz="1313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22"/>
          <p:cNvSpPr/>
          <p:nvPr/>
        </p:nvSpPr>
        <p:spPr>
          <a:xfrm>
            <a:off x="476208" y="2296524"/>
            <a:ext cx="24987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01</a:t>
            </a:r>
            <a:endParaRPr i="0" sz="1200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3323786" y="2297045"/>
            <a:ext cx="2494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02</a:t>
            </a:r>
            <a:endParaRPr i="0" sz="1200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3" name="Google Shape;153;p22"/>
          <p:cNvSpPr/>
          <p:nvPr/>
        </p:nvSpPr>
        <p:spPr>
          <a:xfrm>
            <a:off x="476208" y="4092701"/>
            <a:ext cx="2498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Подготовка на реальных задачах бизнеса в проектном треке с первого дня обучения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2"/>
          <p:cNvSpPr/>
          <p:nvPr/>
        </p:nvSpPr>
        <p:spPr>
          <a:xfrm>
            <a:off x="3322142" y="4092508"/>
            <a:ext cx="2492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Подготовка на реальных задачах бизнеса в проектном треке с первого дня обучения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476208" y="3880097"/>
            <a:ext cx="24987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03</a:t>
            </a:r>
            <a:endParaRPr i="0" sz="1200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6" name="Google Shape;156;p22"/>
          <p:cNvSpPr/>
          <p:nvPr/>
        </p:nvSpPr>
        <p:spPr>
          <a:xfrm>
            <a:off x="3323786" y="3880617"/>
            <a:ext cx="2494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0000FF"/>
                </a:solidFill>
                <a:latin typeface="Inter"/>
                <a:ea typeface="Inter"/>
                <a:cs typeface="Inter"/>
                <a:sym typeface="Inter"/>
              </a:rPr>
              <a:t>04</a:t>
            </a:r>
            <a:endParaRPr i="0" sz="1200" u="none" cap="none" strike="noStrike">
              <a:solidFill>
                <a:srgbClr val="0000FF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7" name="Google Shape;157;p22"/>
          <p:cNvSpPr/>
          <p:nvPr/>
        </p:nvSpPr>
        <p:spPr>
          <a:xfrm>
            <a:off x="6178411" y="0"/>
            <a:ext cx="2965500" cy="5143500"/>
          </a:xfrm>
          <a:prstGeom prst="roundRect">
            <a:avLst>
              <a:gd fmla="val -30834" name="adj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607200" lIns="164750" spcFirstLastPara="1" rIns="164750" wrap="square" tIns="607200">
            <a:noAutofit/>
          </a:bodyPr>
          <a:lstStyle/>
          <a:p>
            <a:pPr indent="0" lvl="0" marL="0" marR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ru" sz="1200" u="none" cap="none" strike="noStrike">
                <a:solidFill>
                  <a:srgbClr val="FFFFFF"/>
                </a:solidFill>
                <a:latin typeface="Inter"/>
                <a:ea typeface="Inter"/>
                <a:cs typeface="Inter"/>
                <a:sym typeface="Inter"/>
              </a:rPr>
              <a:t>фото​</a:t>
            </a:r>
            <a:endParaRPr i="0" sz="12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58" name="Google Shape;15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50" y="320900"/>
            <a:ext cx="1536343" cy="4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AFAFC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/>
          <p:nvPr/>
        </p:nvSpPr>
        <p:spPr>
          <a:xfrm>
            <a:off x="476250" y="906158"/>
            <a:ext cx="55665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2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Заголовок слайда</a:t>
            </a:r>
            <a:endParaRPr b="0" i="0" sz="262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3"/>
          <p:cNvSpPr/>
          <p:nvPr/>
        </p:nvSpPr>
        <p:spPr>
          <a:xfrm>
            <a:off x="476208" y="2509129"/>
            <a:ext cx="24987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Крупнейшая онлайн-магистратура по подготовке Middle ML-инженеров и AI-специалистов в рабочем процессе и культуре ИТ-компаний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3"/>
          <p:cNvSpPr/>
          <p:nvPr/>
        </p:nvSpPr>
        <p:spPr>
          <a:xfrm>
            <a:off x="3322142" y="2508936"/>
            <a:ext cx="2492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Сообщество экспертов и менторов из индустрии, нацеленных на развитие талантов, с опытом проведения крупных онлайн-курсов по DS/ML​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3"/>
          <p:cNvSpPr/>
          <p:nvPr/>
        </p:nvSpPr>
        <p:spPr>
          <a:xfrm>
            <a:off x="476193" y="1662400"/>
            <a:ext cx="6912300" cy="36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10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ru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Текстовые слайды лучше давать в виде коротких списков:</a:t>
            </a:r>
            <a:endParaRPr b="0" i="0" sz="131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3"/>
          <p:cNvSpPr/>
          <p:nvPr/>
        </p:nvSpPr>
        <p:spPr>
          <a:xfrm>
            <a:off x="476208" y="2296524"/>
            <a:ext cx="24987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8843FF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23"/>
          <p:cNvSpPr/>
          <p:nvPr/>
        </p:nvSpPr>
        <p:spPr>
          <a:xfrm>
            <a:off x="3323786" y="2297045"/>
            <a:ext cx="2494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8843FF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3"/>
          <p:cNvSpPr/>
          <p:nvPr/>
        </p:nvSpPr>
        <p:spPr>
          <a:xfrm>
            <a:off x="476208" y="4092701"/>
            <a:ext cx="24987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Подготовка на реальных задачах бизнеса в проектном треке с первого дня обучения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3"/>
          <p:cNvSpPr/>
          <p:nvPr/>
        </p:nvSpPr>
        <p:spPr>
          <a:xfrm>
            <a:off x="3322142" y="4092508"/>
            <a:ext cx="2492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Подготовка на реальных задачах бизнеса в проектном треке с первого дня обучения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3"/>
          <p:cNvSpPr/>
          <p:nvPr/>
        </p:nvSpPr>
        <p:spPr>
          <a:xfrm>
            <a:off x="476208" y="3880097"/>
            <a:ext cx="24987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8843FF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3"/>
          <p:cNvSpPr/>
          <p:nvPr/>
        </p:nvSpPr>
        <p:spPr>
          <a:xfrm>
            <a:off x="3323786" y="3880617"/>
            <a:ext cx="2494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8843FF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3"/>
          <p:cNvSpPr/>
          <p:nvPr/>
        </p:nvSpPr>
        <p:spPr>
          <a:xfrm>
            <a:off x="6170628" y="2508896"/>
            <a:ext cx="24924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Сообщество экспертов и менторов из индустрии, нацеленных на развитие талантов, с опытом проведения крупных онлайн-курсов по DS/ML​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3"/>
          <p:cNvSpPr/>
          <p:nvPr/>
        </p:nvSpPr>
        <p:spPr>
          <a:xfrm>
            <a:off x="6172272" y="2297005"/>
            <a:ext cx="2494800" cy="1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cap="none" strike="noStrike">
                <a:solidFill>
                  <a:srgbClr val="8843FF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50" y="320900"/>
            <a:ext cx="1536343" cy="42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000000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